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6" r:id="rId4"/>
    <p:sldId id="267" r:id="rId5"/>
    <p:sldId id="268" r:id="rId6"/>
    <p:sldId id="269" r:id="rId7"/>
    <p:sldId id="271" r:id="rId8"/>
    <p:sldId id="272" r:id="rId9"/>
    <p:sldId id="274" r:id="rId10"/>
    <p:sldId id="273" r:id="rId11"/>
    <p:sldId id="275" r:id="rId12"/>
    <p:sldId id="280" r:id="rId13"/>
    <p:sldId id="277" r:id="rId14"/>
    <p:sldId id="278" r:id="rId15"/>
    <p:sldId id="276" r:id="rId16"/>
    <p:sldId id="279" r:id="rId17"/>
    <p:sldId id="281" r:id="rId18"/>
    <p:sldId id="282" r:id="rId19"/>
    <p:sldId id="283" r:id="rId20"/>
    <p:sldId id="284" r:id="rId21"/>
    <p:sldId id="285" r:id="rId22"/>
  </p:sldIdLst>
  <p:sldSz cx="14630400" cy="8229600"/>
  <p:notesSz cx="8229600" cy="146304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scadia Code SemiLight" panose="020B0609020000020004" pitchFamily="49" charset="0"/>
      <p:regular r:id="rId28"/>
      <p:italic r:id="rId29"/>
    </p:embeddedFont>
    <p:embeddedFont>
      <p:font typeface="Heebo" pitchFamily="2" charset="-79"/>
      <p:regular r:id="rId30"/>
      <p:bold r:id="rId31"/>
    </p:embeddedFont>
    <p:embeddedFont>
      <p:font typeface="微軟正黑體" panose="020B0604030504040204" pitchFamily="34" charset="-120"/>
      <p:regular r:id="rId32"/>
      <p:bold r:id="rId33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44" d="100"/>
          <a:sy n="44" d="100"/>
        </p:scale>
        <p:origin x="82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843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317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069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31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30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21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7047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703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4138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2623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4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2675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31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088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18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08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428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911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075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591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585204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F0F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pitchFamily="34" charset="-120"/>
              </a:rPr>
              <a:t>Python</a:t>
            </a:r>
            <a:r>
              <a:rPr lang="zh-TW" altLang="en-US" sz="6150" dirty="0">
                <a:solidFill>
                  <a:srgbClr val="F2F0F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pitchFamily="34" charset="-120"/>
              </a:rPr>
              <a:t>基礎課程</a:t>
            </a:r>
            <a:endParaRPr lang="en-US" sz="61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Text 1"/>
          <p:cNvSpPr/>
          <p:nvPr/>
        </p:nvSpPr>
        <p:spPr>
          <a:xfrm>
            <a:off x="793790" y="390358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Text 3"/>
          <p:cNvSpPr/>
          <p:nvPr/>
        </p:nvSpPr>
        <p:spPr>
          <a:xfrm>
            <a:off x="2367320" y="6865502"/>
            <a:ext cx="208037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by </a:t>
            </a:r>
            <a:r>
              <a:rPr lang="en-US" sz="2200" b="1" dirty="0" err="1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yimang</a:t>
            </a:r>
            <a:endParaRPr lang="en-US" sz="22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450DC8B-3E19-4CDC-B06C-17B2F8E2E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944048"/>
            <a:ext cx="1362909" cy="13629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4BD201B-8DDC-410E-95B6-33D45DCEF8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5950" y="1863002"/>
            <a:ext cx="4762500" cy="4762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0">
            <a:extLst>
              <a:ext uri="{FF2B5EF4-FFF2-40B4-BE49-F238E27FC236}">
                <a16:creationId xmlns:a16="http://schemas.microsoft.com/office/drawing/2014/main" id="{7D4BD123-9864-47EA-BD29-9D93DC153242}"/>
              </a:ext>
            </a:extLst>
          </p:cNvPr>
          <p:cNvSpPr/>
          <p:nvPr/>
        </p:nvSpPr>
        <p:spPr>
          <a:xfrm>
            <a:off x="3998038" y="613717"/>
            <a:ext cx="6634324" cy="706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dirty="0" err="1">
                <a:solidFill>
                  <a:srgbClr val="F2F0F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pitchFamily="34" charset="-120"/>
              </a:rPr>
              <a:t>Python基本語法</a:t>
            </a:r>
            <a:r>
              <a:rPr lang="en-US" sz="4400" dirty="0">
                <a:solidFill>
                  <a:srgbClr val="F2F0F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pitchFamily="34" charset="-120"/>
              </a:rPr>
              <a:t>-</a:t>
            </a:r>
            <a:r>
              <a:rPr lang="zh-TW" altLang="en-US" sz="4400" dirty="0">
                <a:solidFill>
                  <a:srgbClr val="F2F0F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pitchFamily="34" charset="-120"/>
              </a:rPr>
              <a:t>條件</a:t>
            </a:r>
            <a:endParaRPr lang="en-US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6F5A6BB-182C-4136-9411-366EAE467207}"/>
              </a:ext>
            </a:extLst>
          </p:cNvPr>
          <p:cNvSpPr txBox="1"/>
          <p:nvPr/>
        </p:nvSpPr>
        <p:spPr>
          <a:xfrm>
            <a:off x="383396" y="2398172"/>
            <a:ext cx="9638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的判斷式是一個十分基礎的語法，能夠進行條件判斷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FCF0B2E-C2C7-483F-85A9-DAA01F487D04}"/>
              </a:ext>
            </a:extLst>
          </p:cNvPr>
          <p:cNvSpPr txBox="1"/>
          <p:nvPr/>
        </p:nvSpPr>
        <p:spPr>
          <a:xfrm>
            <a:off x="383396" y="3759530"/>
            <a:ext cx="86675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if: 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如果條件為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True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則執行下面</a:t>
            </a:r>
            <a:endParaRPr lang="en-US" altLang="zh-TW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2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elif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如果上方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if/</a:t>
            </a:r>
            <a:r>
              <a:rPr lang="en-US" altLang="zh-TW" sz="32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elif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False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但自己為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True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則執行</a:t>
            </a:r>
            <a:endParaRPr lang="en-US" altLang="zh-TW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else: 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如果上方所有判斷式都為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False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則執行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90A4D2F-D32B-4CDB-AE96-00956AE4E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1980" y="0"/>
            <a:ext cx="415842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666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0">
            <a:extLst>
              <a:ext uri="{FF2B5EF4-FFF2-40B4-BE49-F238E27FC236}">
                <a16:creationId xmlns:a16="http://schemas.microsoft.com/office/drawing/2014/main" id="{7D4BD123-9864-47EA-BD29-9D93DC153242}"/>
              </a:ext>
            </a:extLst>
          </p:cNvPr>
          <p:cNvSpPr/>
          <p:nvPr/>
        </p:nvSpPr>
        <p:spPr>
          <a:xfrm>
            <a:off x="1377930" y="613717"/>
            <a:ext cx="6634324" cy="706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dirty="0" err="1">
                <a:solidFill>
                  <a:srgbClr val="F2F0F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pitchFamily="34" charset="-120"/>
              </a:rPr>
              <a:t>Python基本語法</a:t>
            </a:r>
            <a:r>
              <a:rPr lang="en-US" sz="4400" dirty="0">
                <a:solidFill>
                  <a:srgbClr val="F2F0F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pitchFamily="34" charset="-120"/>
              </a:rPr>
              <a:t>-</a:t>
            </a:r>
            <a:r>
              <a:rPr lang="zh-TW" altLang="en-US" sz="4400" dirty="0">
                <a:solidFill>
                  <a:srgbClr val="F2F0F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pitchFamily="34" charset="-120"/>
              </a:rPr>
              <a:t>陣列</a:t>
            </a:r>
            <a:endParaRPr lang="en-US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6F5A6BB-182C-4136-9411-366EAE467207}"/>
              </a:ext>
            </a:extLst>
          </p:cNvPr>
          <p:cNvSpPr txBox="1"/>
          <p:nvPr/>
        </p:nvSpPr>
        <p:spPr>
          <a:xfrm>
            <a:off x="383396" y="2428095"/>
            <a:ext cx="11074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的陣列是一個很實用的功能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能夠短暫存放一定數量的資料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52FF9A7-AB65-4A49-8BBE-5C39164A09F7}"/>
              </a:ext>
            </a:extLst>
          </p:cNvPr>
          <p:cNvSpPr txBox="1"/>
          <p:nvPr/>
        </p:nvSpPr>
        <p:spPr>
          <a:xfrm>
            <a:off x="383396" y="3759530"/>
            <a:ext cx="585128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append: 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追加一筆資料</a:t>
            </a:r>
            <a:endParaRPr lang="en-US" altLang="zh-TW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200" b="0" i="0" dirty="0">
                <a:solidFill>
                  <a:schemeClr val="bg1"/>
                </a:solidFill>
                <a:effectLst/>
                <a:latin typeface="source-code-pro"/>
              </a:rPr>
              <a:t>insert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在指定位置插入一筆資料</a:t>
            </a:r>
            <a:endParaRPr lang="en-US" altLang="zh-TW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remove: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移除一筆資料</a:t>
            </a:r>
            <a:endParaRPr lang="en-US" altLang="zh-TW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pop: 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移除最後一筆資料</a:t>
            </a:r>
            <a:endParaRPr lang="en-US" altLang="zh-TW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加入參數變成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pop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第幾筆資料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5CDC7F9-1909-46A7-A487-B62BCD771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292" y="34246"/>
            <a:ext cx="7192108" cy="819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895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0">
            <a:extLst>
              <a:ext uri="{FF2B5EF4-FFF2-40B4-BE49-F238E27FC236}">
                <a16:creationId xmlns:a16="http://schemas.microsoft.com/office/drawing/2014/main" id="{7D4BD123-9864-47EA-BD29-9D93DC153242}"/>
              </a:ext>
            </a:extLst>
          </p:cNvPr>
          <p:cNvSpPr/>
          <p:nvPr/>
        </p:nvSpPr>
        <p:spPr>
          <a:xfrm>
            <a:off x="1083951" y="822987"/>
            <a:ext cx="6634324" cy="706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dirty="0" err="1">
                <a:solidFill>
                  <a:srgbClr val="F2F0F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pitchFamily="34" charset="-120"/>
              </a:rPr>
              <a:t>Python基本語法</a:t>
            </a:r>
            <a:r>
              <a:rPr lang="en-US" sz="4400" dirty="0">
                <a:solidFill>
                  <a:srgbClr val="F2F0F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pitchFamily="34" charset="-120"/>
              </a:rPr>
              <a:t>-</a:t>
            </a:r>
            <a:r>
              <a:rPr lang="zh-TW" altLang="en-US" sz="4400" dirty="0">
                <a:solidFill>
                  <a:srgbClr val="F2F0F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pitchFamily="34" charset="-120"/>
              </a:rPr>
              <a:t>二維陣列</a:t>
            </a:r>
            <a:endParaRPr lang="en-US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52FF9A7-AB65-4A49-8BBE-5C39164A09F7}"/>
              </a:ext>
            </a:extLst>
          </p:cNvPr>
          <p:cNvSpPr txBox="1"/>
          <p:nvPr/>
        </p:nvSpPr>
        <p:spPr>
          <a:xfrm>
            <a:off x="615462" y="3759530"/>
            <a:ext cx="75713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就是在把陣列裡面的值也設定成一個陣列</a:t>
            </a:r>
            <a:endParaRPr lang="en-US" altLang="zh-TW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以此類推你也可以搞出四維五維六維陣列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934AD2E-4F13-4CC1-A77E-0A336EAF7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923" y="-10258"/>
            <a:ext cx="5398477" cy="821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84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0">
            <a:extLst>
              <a:ext uri="{FF2B5EF4-FFF2-40B4-BE49-F238E27FC236}">
                <a16:creationId xmlns:a16="http://schemas.microsoft.com/office/drawing/2014/main" id="{7D4BD123-9864-47EA-BD29-9D93DC153242}"/>
              </a:ext>
            </a:extLst>
          </p:cNvPr>
          <p:cNvSpPr/>
          <p:nvPr/>
        </p:nvSpPr>
        <p:spPr>
          <a:xfrm>
            <a:off x="3998038" y="613717"/>
            <a:ext cx="6634324" cy="706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dirty="0" err="1">
                <a:solidFill>
                  <a:srgbClr val="F2F0F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pitchFamily="34" charset="-120"/>
              </a:rPr>
              <a:t>Python基本語法</a:t>
            </a:r>
            <a:r>
              <a:rPr lang="en-US" sz="4400" dirty="0">
                <a:solidFill>
                  <a:srgbClr val="F2F0F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pitchFamily="34" charset="-120"/>
              </a:rPr>
              <a:t>-</a:t>
            </a:r>
            <a:r>
              <a:rPr lang="zh-TW" altLang="en-US" sz="4400" dirty="0">
                <a:solidFill>
                  <a:srgbClr val="F2F0F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pitchFamily="34" charset="-120"/>
              </a:rPr>
              <a:t>元組</a:t>
            </a:r>
            <a:endParaRPr lang="en-US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6F5A6BB-182C-4136-9411-366EAE467207}"/>
              </a:ext>
            </a:extLst>
          </p:cNvPr>
          <p:cNvSpPr txBox="1"/>
          <p:nvPr/>
        </p:nvSpPr>
        <p:spPr>
          <a:xfrm>
            <a:off x="383396" y="1944349"/>
            <a:ext cx="11074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的元組和陣列很像，不過元組創建了就不能更改數值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9A77CD0-CEF6-4CE1-99AE-F486FB3A6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246" y="2743200"/>
            <a:ext cx="896815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8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0">
            <a:extLst>
              <a:ext uri="{FF2B5EF4-FFF2-40B4-BE49-F238E27FC236}">
                <a16:creationId xmlns:a16="http://schemas.microsoft.com/office/drawing/2014/main" id="{7D4BD123-9864-47EA-BD29-9D93DC153242}"/>
              </a:ext>
            </a:extLst>
          </p:cNvPr>
          <p:cNvSpPr/>
          <p:nvPr/>
        </p:nvSpPr>
        <p:spPr>
          <a:xfrm>
            <a:off x="3998038" y="613717"/>
            <a:ext cx="6634324" cy="706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dirty="0" err="1">
                <a:solidFill>
                  <a:srgbClr val="F2F0F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pitchFamily="34" charset="-120"/>
              </a:rPr>
              <a:t>Python基本語法</a:t>
            </a:r>
            <a:r>
              <a:rPr lang="en-US" sz="4400" dirty="0">
                <a:solidFill>
                  <a:srgbClr val="F2F0F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pitchFamily="34" charset="-120"/>
              </a:rPr>
              <a:t>-</a:t>
            </a:r>
            <a:r>
              <a:rPr lang="zh-TW" altLang="en-US" sz="4400" dirty="0">
                <a:solidFill>
                  <a:srgbClr val="F2F0F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pitchFamily="34" charset="-120"/>
              </a:rPr>
              <a:t>函式</a:t>
            </a:r>
            <a:endParaRPr lang="en-US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6F5A6BB-182C-4136-9411-366EAE467207}"/>
              </a:ext>
            </a:extLst>
          </p:cNvPr>
          <p:cNvSpPr txBox="1"/>
          <p:nvPr/>
        </p:nvSpPr>
        <p:spPr>
          <a:xfrm>
            <a:off x="0" y="2500081"/>
            <a:ext cx="11074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的函式也是很常使用的功能，能夠將重複的動作打包成函式來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維持程式碼的精簡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52FF9A7-AB65-4A49-8BBE-5C39164A09F7}"/>
              </a:ext>
            </a:extLst>
          </p:cNvPr>
          <p:cNvSpPr txBox="1"/>
          <p:nvPr/>
        </p:nvSpPr>
        <p:spPr>
          <a:xfrm>
            <a:off x="480985" y="4093638"/>
            <a:ext cx="351705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def 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名稱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):</a:t>
            </a:r>
          </a:p>
          <a:p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執行過程</a:t>
            </a:r>
            <a:endParaRPr lang="en-US" altLang="zh-TW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也可以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return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數值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2C72AEC-382E-4D50-A05C-99AE25E5D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7431" y="2357555"/>
            <a:ext cx="5292969" cy="589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69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0">
            <a:extLst>
              <a:ext uri="{FF2B5EF4-FFF2-40B4-BE49-F238E27FC236}">
                <a16:creationId xmlns:a16="http://schemas.microsoft.com/office/drawing/2014/main" id="{7D4BD123-9864-47EA-BD29-9D93DC153242}"/>
              </a:ext>
            </a:extLst>
          </p:cNvPr>
          <p:cNvSpPr/>
          <p:nvPr/>
        </p:nvSpPr>
        <p:spPr>
          <a:xfrm>
            <a:off x="3998038" y="613717"/>
            <a:ext cx="6634324" cy="706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dirty="0" err="1">
                <a:solidFill>
                  <a:srgbClr val="F2F0F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pitchFamily="34" charset="-120"/>
              </a:rPr>
              <a:t>Python基本語法</a:t>
            </a:r>
            <a:r>
              <a:rPr lang="en-US" sz="4400" dirty="0">
                <a:solidFill>
                  <a:srgbClr val="F2F0F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pitchFamily="34" charset="-120"/>
              </a:rPr>
              <a:t>-</a:t>
            </a:r>
            <a:r>
              <a:rPr lang="zh-TW" altLang="en-US" sz="4400" dirty="0">
                <a:solidFill>
                  <a:srgbClr val="F2F0F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pitchFamily="34" charset="-120"/>
              </a:rPr>
              <a:t>字典</a:t>
            </a:r>
            <a:endParaRPr lang="en-US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6F5A6BB-182C-4136-9411-366EAE467207}"/>
              </a:ext>
            </a:extLst>
          </p:cNvPr>
          <p:cNvSpPr txBox="1"/>
          <p:nvPr/>
        </p:nvSpPr>
        <p:spPr>
          <a:xfrm>
            <a:off x="480985" y="2084582"/>
            <a:ext cx="11074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的函式也是很常使用的功能，能夠將重複的動作打包成函式來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維持程式碼的精簡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52FF9A7-AB65-4A49-8BBE-5C39164A09F7}"/>
              </a:ext>
            </a:extLst>
          </p:cNvPr>
          <p:cNvSpPr txBox="1"/>
          <p:nvPr/>
        </p:nvSpPr>
        <p:spPr>
          <a:xfrm>
            <a:off x="480984" y="3210252"/>
            <a:ext cx="78013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一個鍵對應一個值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可以是整數小數或陣列等等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{</a:t>
            </a:r>
            <a:r>
              <a:rPr lang="en-US" altLang="zh-TW" sz="32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Key:Value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Key2:Value2}</a:t>
            </a:r>
            <a:endParaRPr lang="zh-TW" altLang="en-US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67352AE-4DED-4898-861D-3879F75D1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435" y="4779912"/>
            <a:ext cx="9142965" cy="340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51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0">
            <a:extLst>
              <a:ext uri="{FF2B5EF4-FFF2-40B4-BE49-F238E27FC236}">
                <a16:creationId xmlns:a16="http://schemas.microsoft.com/office/drawing/2014/main" id="{7D4BD123-9864-47EA-BD29-9D93DC153242}"/>
              </a:ext>
            </a:extLst>
          </p:cNvPr>
          <p:cNvSpPr/>
          <p:nvPr/>
        </p:nvSpPr>
        <p:spPr>
          <a:xfrm>
            <a:off x="3998038" y="613717"/>
            <a:ext cx="6634324" cy="706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dirty="0" err="1">
                <a:solidFill>
                  <a:srgbClr val="F2F0F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pitchFamily="34" charset="-120"/>
              </a:rPr>
              <a:t>Python基本語法</a:t>
            </a:r>
            <a:r>
              <a:rPr lang="en-US" sz="4400" dirty="0">
                <a:solidFill>
                  <a:srgbClr val="F2F0F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pitchFamily="34" charset="-120"/>
              </a:rPr>
              <a:t>-for</a:t>
            </a:r>
            <a:r>
              <a:rPr lang="zh-TW" altLang="en-US" sz="4400" dirty="0">
                <a:solidFill>
                  <a:srgbClr val="F2F0F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pitchFamily="34" charset="-120"/>
              </a:rPr>
              <a:t>迴圈補充</a:t>
            </a:r>
            <a:endParaRPr lang="en-US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52FF9A7-AB65-4A49-8BBE-5C39164A09F7}"/>
              </a:ext>
            </a:extLst>
          </p:cNvPr>
          <p:cNvSpPr txBox="1"/>
          <p:nvPr/>
        </p:nvSpPr>
        <p:spPr>
          <a:xfrm>
            <a:off x="480984" y="1880028"/>
            <a:ext cx="780136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for 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變數 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 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字串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輸出字串裡的每個字</a:t>
            </a:r>
            <a:endParaRPr lang="en-US" altLang="zh-TW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for 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變數 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 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陣列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輸出字串裡的每個值</a:t>
            </a:r>
            <a:endParaRPr lang="en-US" altLang="zh-TW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7FFAF2C-7802-4088-8EF4-4F79A0A1E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129" y="1465906"/>
            <a:ext cx="5344271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83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0">
            <a:extLst>
              <a:ext uri="{FF2B5EF4-FFF2-40B4-BE49-F238E27FC236}">
                <a16:creationId xmlns:a16="http://schemas.microsoft.com/office/drawing/2014/main" id="{7D4BD123-9864-47EA-BD29-9D93DC153242}"/>
              </a:ext>
            </a:extLst>
          </p:cNvPr>
          <p:cNvSpPr/>
          <p:nvPr/>
        </p:nvSpPr>
        <p:spPr>
          <a:xfrm>
            <a:off x="3998038" y="613717"/>
            <a:ext cx="6634324" cy="706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zh-TW" altLang="en-US" sz="44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練習題</a:t>
            </a:r>
            <a:r>
              <a:rPr lang="en-US" altLang="zh-TW" sz="44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44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算算文字出現頻率</a:t>
            </a:r>
            <a:endParaRPr lang="en-US" sz="4400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52FF9A7-AB65-4A49-8BBE-5C39164A09F7}"/>
              </a:ext>
            </a:extLst>
          </p:cNvPr>
          <p:cNvSpPr txBox="1"/>
          <p:nvPr/>
        </p:nvSpPr>
        <p:spPr>
          <a:xfrm>
            <a:off x="621661" y="2032083"/>
            <a:ext cx="78013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我們來練習一個小功能，能夠讓使用者輸入一句句子，然後計算裡面每個字的出現次數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提示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會用到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for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迴圈和字典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46120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0">
            <a:extLst>
              <a:ext uri="{FF2B5EF4-FFF2-40B4-BE49-F238E27FC236}">
                <a16:creationId xmlns:a16="http://schemas.microsoft.com/office/drawing/2014/main" id="{7D4BD123-9864-47EA-BD29-9D93DC153242}"/>
              </a:ext>
            </a:extLst>
          </p:cNvPr>
          <p:cNvSpPr/>
          <p:nvPr/>
        </p:nvSpPr>
        <p:spPr>
          <a:xfrm>
            <a:off x="3998038" y="613717"/>
            <a:ext cx="6634324" cy="706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dirty="0" err="1">
                <a:solidFill>
                  <a:srgbClr val="F2F0F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pitchFamily="34" charset="-120"/>
              </a:rPr>
              <a:t>Python基本語法</a:t>
            </a:r>
            <a:r>
              <a:rPr lang="en-US" sz="4400" dirty="0">
                <a:solidFill>
                  <a:srgbClr val="F2F0F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pitchFamily="34" charset="-120"/>
              </a:rPr>
              <a:t>-</a:t>
            </a:r>
            <a:r>
              <a:rPr lang="zh-TW" altLang="en-US" sz="4400" dirty="0">
                <a:solidFill>
                  <a:srgbClr val="F2F0F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pitchFamily="34" charset="-120"/>
              </a:rPr>
              <a:t>檔案讀取寫入</a:t>
            </a:r>
            <a:endParaRPr lang="en-US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6F5A6BB-182C-4136-9411-366EAE467207}"/>
              </a:ext>
            </a:extLst>
          </p:cNvPr>
          <p:cNvSpPr txBox="1"/>
          <p:nvPr/>
        </p:nvSpPr>
        <p:spPr>
          <a:xfrm>
            <a:off x="480985" y="2084582"/>
            <a:ext cx="11074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的檔案讀取也是很常用到的功能，能夠將資料儲存到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硬碟中而不是保留在記憶體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52FF9A7-AB65-4A49-8BBE-5C39164A09F7}"/>
              </a:ext>
            </a:extLst>
          </p:cNvPr>
          <p:cNvSpPr txBox="1"/>
          <p:nvPr/>
        </p:nvSpPr>
        <p:spPr>
          <a:xfrm>
            <a:off x="480984" y="3210252"/>
            <a:ext cx="78013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open(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檔案名稱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模式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編碼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可省略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))</a:t>
            </a:r>
          </a:p>
          <a:p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模式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r 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讀取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w 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覆寫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a 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追加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E542E61-ED78-4222-AE55-D9CB81C16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5235" y="1627854"/>
            <a:ext cx="5125165" cy="660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738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字方塊 23">
            <a:extLst>
              <a:ext uri="{FF2B5EF4-FFF2-40B4-BE49-F238E27FC236}">
                <a16:creationId xmlns:a16="http://schemas.microsoft.com/office/drawing/2014/main" id="{DCCBB026-1A6A-4121-8DD5-20D76D3ED5A4}"/>
              </a:ext>
            </a:extLst>
          </p:cNvPr>
          <p:cNvSpPr txBox="1"/>
          <p:nvPr/>
        </p:nvSpPr>
        <p:spPr>
          <a:xfrm>
            <a:off x="3576917" y="505608"/>
            <a:ext cx="7847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48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r>
              <a:rPr lang="zh-TW" altLang="en-US" sz="4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上查看其他檔案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2D12CB6-17EC-4C7F-97DE-945238246A15}"/>
              </a:ext>
            </a:extLst>
          </p:cNvPr>
          <p:cNvSpPr txBox="1"/>
          <p:nvPr/>
        </p:nvSpPr>
        <p:spPr>
          <a:xfrm>
            <a:off x="169506" y="1336605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點擊左邊的檔案圖示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8DF54D-DDBF-4749-B4B5-F4F6EA268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3623"/>
            <a:ext cx="14630400" cy="610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47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字方塊 23">
            <a:extLst>
              <a:ext uri="{FF2B5EF4-FFF2-40B4-BE49-F238E27FC236}">
                <a16:creationId xmlns:a16="http://schemas.microsoft.com/office/drawing/2014/main" id="{DCCBB026-1A6A-4121-8DD5-20D76D3ED5A4}"/>
              </a:ext>
            </a:extLst>
          </p:cNvPr>
          <p:cNvSpPr txBox="1"/>
          <p:nvPr/>
        </p:nvSpPr>
        <p:spPr>
          <a:xfrm>
            <a:off x="3576917" y="720761"/>
            <a:ext cx="7476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是什麼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BACDDA06-EFB1-4708-B5DD-C99F53BF3620}"/>
              </a:ext>
            </a:extLst>
          </p:cNvPr>
          <p:cNvSpPr txBox="1"/>
          <p:nvPr/>
        </p:nvSpPr>
        <p:spPr>
          <a:xfrm>
            <a:off x="1036145" y="2465914"/>
            <a:ext cx="103884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DCD7E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ebo" pitchFamily="34" charset="-120"/>
              </a:rPr>
              <a:t>Python是一種直觀且功能強大的程式語言，廣泛應用於網頁開發、資料分析、機器學習等領域。其簡潔的語法和豐富的函式庫讓它成為程式設計初學者的理想選擇。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400" dirty="0"/>
          </a:p>
        </p:txBody>
      </p:sp>
      <p:pic>
        <p:nvPicPr>
          <p:cNvPr id="1026" name="Picture 2" descr="Python 🐍 : The most popular language">
            <a:extLst>
              <a:ext uri="{FF2B5EF4-FFF2-40B4-BE49-F238E27FC236}">
                <a16:creationId xmlns:a16="http://schemas.microsoft.com/office/drawing/2014/main" id="{968BBB11-73FB-438C-9233-78B72EF17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872" y="4530510"/>
            <a:ext cx="6462528" cy="369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F2D12CB6-17EC-4C7F-97DE-945238246A15}"/>
              </a:ext>
            </a:extLst>
          </p:cNvPr>
          <p:cNvSpPr txBox="1"/>
          <p:nvPr/>
        </p:nvSpPr>
        <p:spPr>
          <a:xfrm>
            <a:off x="362937" y="1465907"/>
            <a:ext cx="67505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點擊左邊的檔案圖示</a:t>
            </a:r>
            <a:endParaRPr lang="en-US" altLang="zh-TW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如果沒顯示可以點一下這個刷新按鈕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87B1F35-4556-45FE-8D20-75E861D20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88266"/>
            <a:ext cx="4599746" cy="8141334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15DA1505-E5DA-4294-B984-AB661697A823}"/>
              </a:ext>
            </a:extLst>
          </p:cNvPr>
          <p:cNvSpPr/>
          <p:nvPr/>
        </p:nvSpPr>
        <p:spPr>
          <a:xfrm>
            <a:off x="8369243" y="469445"/>
            <a:ext cx="1003357" cy="89078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6791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F2D12CB6-17EC-4C7F-97DE-945238246A15}"/>
              </a:ext>
            </a:extLst>
          </p:cNvPr>
          <p:cNvSpPr txBox="1"/>
          <p:nvPr/>
        </p:nvSpPr>
        <p:spPr>
          <a:xfrm>
            <a:off x="705494" y="1437122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雙擊點開就能看到檔案內容了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AD90AEA-2111-45FE-8F2E-E3EE7EB49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4431" y="27592"/>
            <a:ext cx="6435969" cy="820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81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字方塊 23">
            <a:extLst>
              <a:ext uri="{FF2B5EF4-FFF2-40B4-BE49-F238E27FC236}">
                <a16:creationId xmlns:a16="http://schemas.microsoft.com/office/drawing/2014/main" id="{DCCBB026-1A6A-4121-8DD5-20D76D3ED5A4}"/>
              </a:ext>
            </a:extLst>
          </p:cNvPr>
          <p:cNvSpPr txBox="1"/>
          <p:nvPr/>
        </p:nvSpPr>
        <p:spPr>
          <a:xfrm>
            <a:off x="3576917" y="720761"/>
            <a:ext cx="7476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開發環境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BACDDA06-EFB1-4708-B5DD-C99F53BF3620}"/>
              </a:ext>
            </a:extLst>
          </p:cNvPr>
          <p:cNvSpPr txBox="1"/>
          <p:nvPr/>
        </p:nvSpPr>
        <p:spPr>
          <a:xfrm>
            <a:off x="1036145" y="2465914"/>
            <a:ext cx="10388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是一款由 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提供的線上編輯器，能夠免費的進行線上 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程式執行，我們的課程也會以 </a:t>
            </a:r>
            <a:r>
              <a:rPr lang="en-US" altLang="zh-TW" sz="24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作為主要的開發工具</a:t>
            </a:r>
          </a:p>
        </p:txBody>
      </p:sp>
      <p:pic>
        <p:nvPicPr>
          <p:cNvPr id="1026" name="Picture 2" descr="Colab] 修改系統的時區時間- 泥膩泥膩- Medium">
            <a:extLst>
              <a:ext uri="{FF2B5EF4-FFF2-40B4-BE49-F238E27FC236}">
                <a16:creationId xmlns:a16="http://schemas.microsoft.com/office/drawing/2014/main" id="{10156524-755D-4172-ADEF-B18ED6E17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101" y="3554632"/>
            <a:ext cx="6985299" cy="465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437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字方塊 23">
            <a:extLst>
              <a:ext uri="{FF2B5EF4-FFF2-40B4-BE49-F238E27FC236}">
                <a16:creationId xmlns:a16="http://schemas.microsoft.com/office/drawing/2014/main" id="{DCCBB026-1A6A-4121-8DD5-20D76D3ED5A4}"/>
              </a:ext>
            </a:extLst>
          </p:cNvPr>
          <p:cNvSpPr txBox="1"/>
          <p:nvPr/>
        </p:nvSpPr>
        <p:spPr>
          <a:xfrm>
            <a:off x="3576917" y="505608"/>
            <a:ext cx="7847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創建你的第一個</a:t>
            </a:r>
            <a:r>
              <a:rPr lang="en-US" altLang="zh-TW" sz="4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A560309-A8B2-4CE6-9BEA-35628A72A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268" y="3788382"/>
            <a:ext cx="9830132" cy="4436110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A989C759-C907-4A41-BDF5-B71C39B82A18}"/>
              </a:ext>
            </a:extLst>
          </p:cNvPr>
          <p:cNvSpPr/>
          <p:nvPr/>
        </p:nvSpPr>
        <p:spPr>
          <a:xfrm>
            <a:off x="12059322" y="3788382"/>
            <a:ext cx="817582" cy="4178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上彎 8">
            <a:extLst>
              <a:ext uri="{FF2B5EF4-FFF2-40B4-BE49-F238E27FC236}">
                <a16:creationId xmlns:a16="http://schemas.microsoft.com/office/drawing/2014/main" id="{D05A7C7E-A4F0-4C1F-B83E-E429801D2AA3}"/>
              </a:ext>
            </a:extLst>
          </p:cNvPr>
          <p:cNvSpPr/>
          <p:nvPr/>
        </p:nvSpPr>
        <p:spPr>
          <a:xfrm>
            <a:off x="10822193" y="4356847"/>
            <a:ext cx="2054711" cy="1247887"/>
          </a:xfrm>
          <a:prstGeom prst="bent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2D12CB6-17EC-4C7F-97DE-945238246A15}"/>
              </a:ext>
            </a:extLst>
          </p:cNvPr>
          <p:cNvSpPr txBox="1"/>
          <p:nvPr/>
        </p:nvSpPr>
        <p:spPr>
          <a:xfrm>
            <a:off x="2108499" y="2549562"/>
            <a:ext cx="111924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進入 </a:t>
            </a:r>
            <a:r>
              <a:rPr lang="en-US" altLang="zh-TW" sz="32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colab.google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 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Open </a:t>
            </a:r>
            <a:r>
              <a:rPr lang="en-US" altLang="zh-TW" sz="32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如果沒登入請先登入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11411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49F6B48-E05A-4AB8-976F-F4EA87CD6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4370"/>
            <a:ext cx="14630400" cy="6625230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E186459E-F808-4200-9E58-CE66B41BE126}"/>
              </a:ext>
            </a:extLst>
          </p:cNvPr>
          <p:cNvSpPr/>
          <p:nvPr/>
        </p:nvSpPr>
        <p:spPr>
          <a:xfrm>
            <a:off x="2689412" y="6551407"/>
            <a:ext cx="2054710" cy="133394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3E69D78-2646-4E73-B080-5791FE4889B7}"/>
              </a:ext>
            </a:extLst>
          </p:cNvPr>
          <p:cNvSpPr txBox="1"/>
          <p:nvPr/>
        </p:nvSpPr>
        <p:spPr>
          <a:xfrm>
            <a:off x="5786576" y="587809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選擇新增記事本</a:t>
            </a:r>
          </a:p>
        </p:txBody>
      </p:sp>
    </p:spTree>
    <p:extLst>
      <p:ext uri="{BB962C8B-B14F-4D97-AF65-F5344CB8AC3E}">
        <p14:creationId xmlns:p14="http://schemas.microsoft.com/office/powerpoint/2010/main" val="4159336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AAB35A90-B22B-40A2-9729-83F0DBB67994}"/>
              </a:ext>
            </a:extLst>
          </p:cNvPr>
          <p:cNvSpPr txBox="1"/>
          <p:nvPr/>
        </p:nvSpPr>
        <p:spPr>
          <a:xfrm>
            <a:off x="4518187" y="513709"/>
            <a:ext cx="58737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輸入你的第一行程式</a:t>
            </a:r>
            <a:endParaRPr lang="en-US" altLang="zh-TW" sz="3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600" dirty="0">
                <a:solidFill>
                  <a:schemeClr val="bg1"/>
                </a:solidFill>
                <a:latin typeface="Cascadia Code SemiLight" panose="020B0609020000020004" pitchFamily="49" charset="0"/>
                <a:ea typeface="微軟正黑體" panose="020B0604030504040204" pitchFamily="34" charset="-120"/>
                <a:cs typeface="Cascadia Code SemiLight" panose="020B0609020000020004" pitchFamily="49" charset="0"/>
              </a:rPr>
              <a:t>print(“Hello world!”)</a:t>
            </a:r>
          </a:p>
          <a:p>
            <a:r>
              <a:rPr lang="zh-TW" altLang="en-US" sz="3600" dirty="0">
                <a:solidFill>
                  <a:schemeClr val="bg1"/>
                </a:solidFill>
                <a:latin typeface="Cascadia Code SemiLight" panose="020B0609020000020004" pitchFamily="49" charset="0"/>
                <a:ea typeface="微軟正黑體" panose="020B0604030504040204" pitchFamily="34" charset="-120"/>
                <a:cs typeface="Cascadia Code SemiLight" panose="020B0609020000020004" pitchFamily="49" charset="0"/>
              </a:rPr>
              <a:t>然後按下執行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0A18AB5-0FE8-4A6E-A9E2-49E71D93C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0609"/>
            <a:ext cx="14630400" cy="654899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A1764F6-83B0-4CDA-9D52-EACFE7DBEF93}"/>
              </a:ext>
            </a:extLst>
          </p:cNvPr>
          <p:cNvSpPr txBox="1"/>
          <p:nvPr/>
        </p:nvSpPr>
        <p:spPr>
          <a:xfrm>
            <a:off x="473312" y="4011737"/>
            <a:ext cx="9498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Cascadia Code SemiLight" panose="020B0609020000020004" pitchFamily="49" charset="0"/>
                <a:ea typeface="微軟正黑體" panose="020B0604030504040204" pitchFamily="34" charset="-120"/>
                <a:cs typeface="Cascadia Code SemiLight" panose="020B0609020000020004" pitchFamily="49" charset="0"/>
              </a:rPr>
              <a:t>然後按下執行</a:t>
            </a:r>
            <a:r>
              <a:rPr lang="en-US" altLang="zh-TW" sz="3600" dirty="0">
                <a:solidFill>
                  <a:schemeClr val="bg1"/>
                </a:solidFill>
                <a:latin typeface="Cascadia Code SemiLight" panose="020B0609020000020004" pitchFamily="49" charset="0"/>
                <a:ea typeface="微軟正黑體" panose="020B0604030504040204" pitchFamily="34" charset="-120"/>
                <a:cs typeface="Cascadia Code SemiLight" panose="020B0609020000020004" pitchFamily="49" charset="0"/>
              </a:rPr>
              <a:t>(</a:t>
            </a:r>
            <a:r>
              <a:rPr lang="zh-TW" altLang="en-US" sz="3600" dirty="0">
                <a:solidFill>
                  <a:schemeClr val="bg1"/>
                </a:solidFill>
                <a:latin typeface="Cascadia Code SemiLight" panose="020B0609020000020004" pitchFamily="49" charset="0"/>
                <a:ea typeface="微軟正黑體" panose="020B0604030504040204" pitchFamily="34" charset="-120"/>
                <a:cs typeface="Cascadia Code SemiLight" panose="020B0609020000020004" pitchFamily="49" charset="0"/>
              </a:rPr>
              <a:t>第一次執行要先等他連接一下</a:t>
            </a:r>
            <a:r>
              <a:rPr lang="en-US" altLang="zh-TW" sz="3600" dirty="0">
                <a:solidFill>
                  <a:schemeClr val="bg1"/>
                </a:solidFill>
                <a:latin typeface="Cascadia Code SemiLight" panose="020B0609020000020004" pitchFamily="49" charset="0"/>
                <a:ea typeface="微軟正黑體" panose="020B0604030504040204" pitchFamily="34" charset="-120"/>
                <a:cs typeface="Cascadia Code SemiLight" panose="020B0609020000020004" pitchFamily="49" charset="0"/>
              </a:rPr>
              <a:t>)</a:t>
            </a:r>
            <a:endParaRPr lang="zh-TW" altLang="en-US" sz="3600" dirty="0">
              <a:solidFill>
                <a:schemeClr val="bg1"/>
              </a:solidFill>
              <a:latin typeface="Cascadia Code SemiLight" panose="020B0609020000020004" pitchFamily="49" charset="0"/>
              <a:ea typeface="微軟正黑體" panose="020B0604030504040204" pitchFamily="34" charset="-120"/>
              <a:cs typeface="Cascadia Code Semi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702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0">
            <a:extLst>
              <a:ext uri="{FF2B5EF4-FFF2-40B4-BE49-F238E27FC236}">
                <a16:creationId xmlns:a16="http://schemas.microsoft.com/office/drawing/2014/main" id="{7D4BD123-9864-47EA-BD29-9D93DC153242}"/>
              </a:ext>
            </a:extLst>
          </p:cNvPr>
          <p:cNvSpPr/>
          <p:nvPr/>
        </p:nvSpPr>
        <p:spPr>
          <a:xfrm>
            <a:off x="3998038" y="613717"/>
            <a:ext cx="6634324" cy="706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dirty="0" err="1">
                <a:solidFill>
                  <a:srgbClr val="F2F0F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pitchFamily="34" charset="-120"/>
              </a:rPr>
              <a:t>Python基本語法</a:t>
            </a:r>
            <a:r>
              <a:rPr lang="en-US" sz="4400" dirty="0">
                <a:solidFill>
                  <a:srgbClr val="F2F0F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pitchFamily="34" charset="-120"/>
              </a:rPr>
              <a:t>-</a:t>
            </a:r>
            <a:r>
              <a:rPr lang="zh-TW" altLang="en-US" sz="4400" dirty="0">
                <a:solidFill>
                  <a:srgbClr val="F2F0F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pitchFamily="34" charset="-120"/>
              </a:rPr>
              <a:t>資料型態</a:t>
            </a:r>
            <a:endParaRPr lang="en-US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6F5A6BB-182C-4136-9411-366EAE467207}"/>
              </a:ext>
            </a:extLst>
          </p:cNvPr>
          <p:cNvSpPr txBox="1"/>
          <p:nvPr/>
        </p:nvSpPr>
        <p:spPr>
          <a:xfrm>
            <a:off x="1075765" y="2388198"/>
            <a:ext cx="10356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的程式具有許多的資料型態，方便使用者進行各種用途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FCF0B2E-C2C7-483F-85A9-DAA01F487D04}"/>
              </a:ext>
            </a:extLst>
          </p:cNvPr>
          <p:cNvSpPr txBox="1"/>
          <p:nvPr/>
        </p:nvSpPr>
        <p:spPr>
          <a:xfrm>
            <a:off x="1075765" y="3853190"/>
            <a:ext cx="395307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str : 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字串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Int : 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整數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float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浮點數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帶小數點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bool : 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布林值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D12A261-0413-4FC4-BB03-462F715D4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948" y="3348254"/>
            <a:ext cx="4910800" cy="372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60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0">
            <a:extLst>
              <a:ext uri="{FF2B5EF4-FFF2-40B4-BE49-F238E27FC236}">
                <a16:creationId xmlns:a16="http://schemas.microsoft.com/office/drawing/2014/main" id="{7D4BD123-9864-47EA-BD29-9D93DC153242}"/>
              </a:ext>
            </a:extLst>
          </p:cNvPr>
          <p:cNvSpPr/>
          <p:nvPr/>
        </p:nvSpPr>
        <p:spPr>
          <a:xfrm>
            <a:off x="3998038" y="613717"/>
            <a:ext cx="6634324" cy="706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dirty="0" err="1">
                <a:solidFill>
                  <a:srgbClr val="F2F0F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pitchFamily="34" charset="-120"/>
              </a:rPr>
              <a:t>Python基本語法</a:t>
            </a:r>
            <a:r>
              <a:rPr lang="en-US" sz="4400" dirty="0">
                <a:solidFill>
                  <a:srgbClr val="F2F0F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pitchFamily="34" charset="-120"/>
              </a:rPr>
              <a:t>-</a:t>
            </a:r>
            <a:r>
              <a:rPr lang="zh-TW" altLang="en-US" sz="4400" dirty="0">
                <a:solidFill>
                  <a:srgbClr val="F2F0F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pitchFamily="34" charset="-120"/>
              </a:rPr>
              <a:t>變數</a:t>
            </a:r>
            <a:endParaRPr lang="en-US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6F5A6BB-182C-4136-9411-366EAE467207}"/>
              </a:ext>
            </a:extLst>
          </p:cNvPr>
          <p:cNvSpPr txBox="1"/>
          <p:nvPr/>
        </p:nvSpPr>
        <p:spPr>
          <a:xfrm>
            <a:off x="1075765" y="2388198"/>
            <a:ext cx="99181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可以將數值指派到一個變數裡面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字串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數字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布林值等等都可以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89D6414-1B53-498E-A6DF-B059A5656D17}"/>
              </a:ext>
            </a:extLst>
          </p:cNvPr>
          <p:cNvSpPr txBox="1"/>
          <p:nvPr/>
        </p:nvSpPr>
        <p:spPr>
          <a:xfrm>
            <a:off x="7657054" y="3656573"/>
            <a:ext cx="5955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DCD7E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ebo" pitchFamily="34" charset="-120"/>
              </a:rPr>
              <a:t>注意</a:t>
            </a:r>
            <a:r>
              <a:rPr lang="en-US" altLang="zh-TW" dirty="0">
                <a:solidFill>
                  <a:srgbClr val="DCD7E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ebo" pitchFamily="34" charset="-120"/>
              </a:rPr>
              <a:t>:</a:t>
            </a:r>
            <a:endParaRPr lang="en-US" altLang="zh-TW" sz="1800" dirty="0">
              <a:solidFill>
                <a:srgbClr val="DCD7E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Heebo" pitchFamily="34" charset="-120"/>
            </a:endParaRPr>
          </a:p>
          <a:p>
            <a:r>
              <a:rPr lang="en-US" altLang="zh-TW" sz="1800" dirty="0" err="1">
                <a:solidFill>
                  <a:srgbClr val="DCD7E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ebo" pitchFamily="34" charset="-120"/>
              </a:rPr>
              <a:t>變數名稱可以包含字母、數字和底線，但不能以數字開頭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1E3ADB0-12E1-4CD0-A351-12CD6BB7B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765" y="3256115"/>
            <a:ext cx="6428823" cy="215382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81F9834-2B21-4340-BF02-6A7117B59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859" y="5442593"/>
            <a:ext cx="6428823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68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0">
            <a:extLst>
              <a:ext uri="{FF2B5EF4-FFF2-40B4-BE49-F238E27FC236}">
                <a16:creationId xmlns:a16="http://schemas.microsoft.com/office/drawing/2014/main" id="{7D4BD123-9864-47EA-BD29-9D93DC153242}"/>
              </a:ext>
            </a:extLst>
          </p:cNvPr>
          <p:cNvSpPr/>
          <p:nvPr/>
        </p:nvSpPr>
        <p:spPr>
          <a:xfrm>
            <a:off x="3998038" y="613717"/>
            <a:ext cx="6634324" cy="706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dirty="0" err="1">
                <a:solidFill>
                  <a:srgbClr val="F2F0F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pitchFamily="34" charset="-120"/>
              </a:rPr>
              <a:t>Python基本語法</a:t>
            </a:r>
            <a:r>
              <a:rPr lang="en-US" sz="4400" dirty="0">
                <a:solidFill>
                  <a:srgbClr val="F2F0F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pitchFamily="34" charset="-120"/>
              </a:rPr>
              <a:t>-</a:t>
            </a:r>
            <a:r>
              <a:rPr lang="zh-TW" altLang="en-US" sz="4400" dirty="0">
                <a:solidFill>
                  <a:srgbClr val="F2F0F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pitchFamily="34" charset="-120"/>
              </a:rPr>
              <a:t>運算子</a:t>
            </a:r>
            <a:endParaRPr lang="en-US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972BD8-E3E7-4796-A3F3-33F6A4A88508}"/>
              </a:ext>
            </a:extLst>
          </p:cNvPr>
          <p:cNvSpPr txBox="1"/>
          <p:nvPr/>
        </p:nvSpPr>
        <p:spPr>
          <a:xfrm>
            <a:off x="1039613" y="2683766"/>
            <a:ext cx="580960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==: 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判斷兩邊資料是否相同</a:t>
            </a:r>
            <a:endParaRPr lang="en-US" altLang="zh-TW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!=: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判斷兩邊資料是否不相同</a:t>
            </a:r>
            <a:endParaRPr lang="en-US" altLang="zh-TW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&gt;=: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判斷左邊資料是否大於右邊</a:t>
            </a:r>
            <a:endParaRPr lang="en-US" altLang="zh-TW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&lt;=: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判斷左邊資料是否小於右邊</a:t>
            </a:r>
            <a:endParaRPr lang="en-US" altLang="zh-TW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54562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5401</TotalTime>
  <Words>650</Words>
  <Application>Microsoft Office PowerPoint</Application>
  <PresentationFormat>自訂</PresentationFormat>
  <Paragraphs>100</Paragraphs>
  <Slides>21</Slides>
  <Notes>21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8" baseType="lpstr">
      <vt:lpstr>Cascadia Code SemiLight</vt:lpstr>
      <vt:lpstr>微軟正黑體</vt:lpstr>
      <vt:lpstr>Heebo</vt:lpstr>
      <vt:lpstr>Calibri</vt:lpstr>
      <vt:lpstr>source-code-pro</vt:lpstr>
      <vt:lpstr>Arial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LUCAS TUNG</cp:lastModifiedBy>
  <cp:revision>30</cp:revision>
  <dcterms:created xsi:type="dcterms:W3CDTF">2024-09-10T13:19:23Z</dcterms:created>
  <dcterms:modified xsi:type="dcterms:W3CDTF">2024-09-23T06:06:54Z</dcterms:modified>
</cp:coreProperties>
</file>